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5" r:id="rId2"/>
    <p:sldMasterId id="2147483677" r:id="rId3"/>
  </p:sldMasterIdLst>
  <p:notesMasterIdLst>
    <p:notesMasterId r:id="rId35"/>
  </p:notesMasterIdLst>
  <p:handoutMasterIdLst>
    <p:handoutMasterId r:id="rId36"/>
  </p:handoutMasterIdLst>
  <p:sldIdLst>
    <p:sldId id="268" r:id="rId4"/>
    <p:sldId id="269" r:id="rId5"/>
    <p:sldId id="271" r:id="rId6"/>
    <p:sldId id="321" r:id="rId7"/>
    <p:sldId id="320" r:id="rId8"/>
    <p:sldId id="319" r:id="rId9"/>
    <p:sldId id="318" r:id="rId10"/>
    <p:sldId id="317" r:id="rId11"/>
    <p:sldId id="316" r:id="rId12"/>
    <p:sldId id="315" r:id="rId13"/>
    <p:sldId id="325" r:id="rId14"/>
    <p:sldId id="324" r:id="rId15"/>
    <p:sldId id="323" r:id="rId16"/>
    <p:sldId id="322" r:id="rId17"/>
    <p:sldId id="326" r:id="rId18"/>
    <p:sldId id="329" r:id="rId19"/>
    <p:sldId id="328" r:id="rId20"/>
    <p:sldId id="327" r:id="rId21"/>
    <p:sldId id="332" r:id="rId22"/>
    <p:sldId id="331" r:id="rId23"/>
    <p:sldId id="330" r:id="rId24"/>
    <p:sldId id="333" r:id="rId25"/>
    <p:sldId id="334" r:id="rId26"/>
    <p:sldId id="336" r:id="rId27"/>
    <p:sldId id="335" r:id="rId28"/>
    <p:sldId id="337" r:id="rId29"/>
    <p:sldId id="338" r:id="rId30"/>
    <p:sldId id="314" r:id="rId31"/>
    <p:sldId id="313" r:id="rId32"/>
    <p:sldId id="274" r:id="rId33"/>
    <p:sldId id="300" r:id="rId3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SD" initials="L" lastIdx="1" clrIdx="0"/>
  <p:cmAuthor id="1" name="Ann Marie Marmolejo" initials="AM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85313" autoAdjust="0"/>
  </p:normalViewPr>
  <p:slideViewPr>
    <p:cSldViewPr snapToGrid="0" snapToObjects="1">
      <p:cViewPr varScale="1">
        <p:scale>
          <a:sx n="110" d="100"/>
          <a:sy n="110" d="100"/>
        </p:scale>
        <p:origin x="-15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18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A17FAA-1E96-4660-AE1D-AFF2A1A95EE7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BCA075-FF7F-42F3-BB19-526830F8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3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BE6AC-9492-4292-8BDB-BD48EBBDE8D1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E0BC-51EE-4218-A209-CC610A508E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7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Hello, My name is _____________</a:t>
            </a:r>
          </a:p>
          <a:p>
            <a:r>
              <a:rPr lang="en-US" altLang="en-US" baseline="0" dirty="0" smtClean="0"/>
              <a:t>Thank you for joining the Categorical Programs Time Reporting for Food Services Employees Training.  </a:t>
            </a:r>
          </a:p>
          <a:p>
            <a:endParaRPr lang="en-US" altLang="en-US" baseline="0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020A96A-6230-49F7-8947-41F9958A0505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To be in compliance with federal regulations, Food Service employees</a:t>
            </a:r>
            <a:r>
              <a:rPr lang="en-US" altLang="en-US" b="1" baseline="0" dirty="0" smtClean="0"/>
              <a:t> need to provide a breakdown of work performed under each federal program.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baseline="0" dirty="0" smtClean="0"/>
              <a:t>(Read slide)</a:t>
            </a:r>
            <a:endParaRPr lang="en-US" altLang="en-US" b="1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3BF6895-A8A0-49D3-B0BF-C1D3B9ECD039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(read</a:t>
            </a:r>
            <a:r>
              <a:rPr lang="en-US" altLang="en-US" baseline="0" dirty="0" smtClean="0"/>
              <a:t> slide)</a:t>
            </a:r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80AFBD3-2ED5-42A1-BDA1-C253460202EF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2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8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4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Last page: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0" dirty="0" smtClean="0"/>
              <a:t>“Questions”,</a:t>
            </a:r>
            <a:r>
              <a:rPr lang="en-US" altLang="en-US" b="0" baseline="0" dirty="0" smtClean="0"/>
              <a:t> centered, calibri black, 44 font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“Thank You”, centered, calibri black, 40 font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“LAUSD Food Services Division~Nourishing</a:t>
            </a:r>
            <a:r>
              <a:rPr lang="en-US" altLang="en-US" baseline="0" dirty="0" smtClean="0"/>
              <a:t> Children to Achieve Excellence” Calibri, 18 font, Justified left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27B7342-94EC-4140-9517-B7E34F81C23D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Last page: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0" dirty="0" smtClean="0"/>
              <a:t>“Questions”,</a:t>
            </a:r>
            <a:r>
              <a:rPr lang="en-US" altLang="en-US" b="0" baseline="0" dirty="0" smtClean="0"/>
              <a:t> centered, calibri black, 44 font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“Thank You”, centered, calibri black, 40 font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“LAUSD Food Services Division~Nourishing</a:t>
            </a:r>
            <a:r>
              <a:rPr lang="en-US" altLang="en-US" baseline="0" dirty="0" smtClean="0"/>
              <a:t> Children to Achieve Excellence” Calibri, 18 font, Justified left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27B7342-94EC-4140-9517-B7E34F81C23D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2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0505-F4B5-479B-BCFE-A23CA5B7D6BF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0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A37D-74F9-4751-9A29-1656DCD9EF19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unny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SD PPP Templ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2695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587" y="4406900"/>
            <a:ext cx="597712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587" y="2906713"/>
            <a:ext cx="59771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FEA8-43E7-48D2-9F9A-5B2F255AA7A8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2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72F0-032F-4367-A3E7-05C15025BF82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56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BD10-85D0-4FEB-99ED-EFFD52B90749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43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6B33-D1EA-403F-8B31-D070BD9F2157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4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7466-02B4-41E3-894E-0637EF17B883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15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29D8-AA2A-4532-951C-5A38133B2446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6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91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35DC-9DA0-4F8F-BEBD-292E69251A32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11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8DAD-EE5D-4320-87F7-70E3EF34959D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2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2A3C6-EB75-412E-AE69-58A72A383DBC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78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0505-F4B5-479B-BCFE-A23CA5B7D6BF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94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A37D-74F9-4751-9A29-1656DCD9EF19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8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unny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SD PPP Templ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2695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587" y="4406900"/>
            <a:ext cx="597712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587" y="2906713"/>
            <a:ext cx="59771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FEA8-43E7-48D2-9F9A-5B2F255AA7A8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34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72F0-032F-4367-A3E7-05C15025BF82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56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BD10-85D0-4FEB-99ED-EFFD52B90749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59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6B33-D1EA-403F-8B31-D070BD9F2157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09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7466-02B4-41E3-894E-0637EF17B883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ny Back.png"/>
          <p:cNvPicPr>
            <a:picLocks noChangeAspect="1"/>
          </p:cNvPicPr>
          <p:nvPr userDrawn="1"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4" y="0"/>
            <a:ext cx="9161434" cy="688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587" y="4406900"/>
            <a:ext cx="597712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587" y="2906713"/>
            <a:ext cx="59771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C5D-2FFA-1D43-BE67-4498328BF505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4280-C049-3F4D-9821-9F213D5518C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SD PPP Templ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" y="0"/>
            <a:ext cx="269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6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29D8-AA2A-4532-951C-5A38133B2446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35DC-9DA0-4F8F-BEBD-292E69251A32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32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8DAD-EE5D-4320-87F7-70E3EF34959D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30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2A3C6-EB75-412E-AE69-58A72A383DBC}" type="slidenum">
              <a:rPr lang="en-US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3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0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1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8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FSD PPP Temp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162"/>
            <a:ext cx="9144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62D3-DF72-D540-898C-C4A40E3E62D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1649-C190-1E44-AAD5-C129AA5537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107917-7F0C-4F83-BE86-78B7B10ED558}" type="slidenum">
              <a:rPr lang="en-US">
                <a:solidFill>
                  <a:srgbClr val="008000">
                    <a:tint val="75000"/>
                  </a:srgbClr>
                </a:solidFill>
                <a:latin typeface="Comic Sans MS" pitchFamily="66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107917-7F0C-4F83-BE86-78B7B10ED558}" type="slidenum">
              <a:rPr lang="en-US">
                <a:solidFill>
                  <a:srgbClr val="008000">
                    <a:tint val="75000"/>
                  </a:srgbClr>
                </a:solidFill>
                <a:latin typeface="Comic Sans MS" pitchFamily="66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apps.lausd.net/ev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484313"/>
            <a:ext cx="64008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8000"/>
                </a:solidFill>
              </a:rPr>
              <a:t/>
            </a:r>
            <a:br>
              <a:rPr lang="en-US" sz="4400" dirty="0">
                <a:solidFill>
                  <a:srgbClr val="008000"/>
                </a:solidFill>
              </a:rPr>
            </a:b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438400" y="6172200"/>
            <a:ext cx="6705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Provided by the LAUSD Food Services Division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												</a:t>
            </a: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03.14.18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0" y="1085850"/>
            <a:ext cx="620077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Online Performance Evaluation Training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/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Employee Evaluation: Attendance Section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4" y="1212644"/>
            <a:ext cx="8229600" cy="240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257" y="4135564"/>
            <a:ext cx="7496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In the attendance section, you can click on “View” to review Protected and Unprotected hours absent.  In the comment box, type in relevant notes.  Ex: Employee was on FMLA or WC.  Ex 2: UP time was taken during the Winter Shutdown because employee did not have a sufficient vacation balance.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Employee Evaluation Cont.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5419"/>
            <a:ext cx="8229600" cy="1783159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Continue with the rest of the Evaluation.  If the employee “Exceeds Standards,” a separate “Notice of Outstanding Performance” form should be filled out.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Within each area there is a comment box.  If you select “Below Standards” in any area you will be required to provide additional comments.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93" y="1270989"/>
            <a:ext cx="6785214" cy="27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“Below Standards”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7665" t="11528" r="24153" b="35195"/>
          <a:stretch/>
        </p:blipFill>
        <p:spPr bwMode="auto">
          <a:xfrm>
            <a:off x="521114" y="1417638"/>
            <a:ext cx="4249294" cy="4718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4476" y="1409011"/>
            <a:ext cx="35627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If “Below Standards” is selected, a window will open that will require the evaluator to explain the following: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Statement of Problem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The desired improvement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Suggestions as to how to improve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Provisions for assisting the employee.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Click “Close” when complete.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arrow below indicates a link to the area you rated below standards.  Clicking it will open up the comments.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70" name="Picture 2" descr="C:\Users\mimi.trinh\AppData\Local\Microsoft\Windows\Temporary Internet Files\Content.IE5\PEJV5K9E\symbolicM-redarrow-nex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67" y="5704968"/>
            <a:ext cx="572449" cy="4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2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“Below Standards” cont.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Several items to note: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 separate box opens in every area where the evaluator indicates “Below Standards.”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It is critical to remember that an employee should not be learning for the first time that his/her performance is below in any area during the evaluation.  The performance evaluation supports the progressive disciplinary process but it is not a tool to initiate the discipline.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Classification of Position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0443"/>
            <a:ext cx="8229600" cy="227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235" y="3899139"/>
            <a:ext cx="7668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Towards the end of the evaluation, there is section “Classification of Position.”  Here, the evaluator must indicate “Yes” or “No” to indicate if the he/she believes the employee is working within his or her job classification.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Note: An indication of “No” does not trigger a job review.  It is the evaluator’s responsibility to initiate the process with the Personnel Commission.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02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Attachments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913"/>
            <a:ext cx="8229600" cy="13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368" y="3273240"/>
            <a:ext cx="75912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Evaluators may attach up to 5 files (2 MB each) to the evaluation. To attach a file: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Click on Browse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Select the file and click “Open”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Click “Upload Document(s</a:t>
            </a:r>
            <a:r>
              <a:rPr lang="en-US" sz="2400" dirty="0" smtClean="0">
                <a:solidFill>
                  <a:srgbClr val="000000"/>
                </a:solidFill>
              </a:rPr>
              <a:t>)”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An Evaluator can upload a</a:t>
            </a:r>
            <a:r>
              <a:rPr lang="en-US" sz="2400" dirty="0">
                <a:solidFill>
                  <a:srgbClr val="000000"/>
                </a:solidFill>
              </a:rPr>
              <a:t> “Notice of Outstanding Performance” form </a:t>
            </a:r>
            <a:r>
              <a:rPr lang="en-US" sz="2400" dirty="0" smtClean="0">
                <a:solidFill>
                  <a:srgbClr val="000000"/>
                </a:solidFill>
              </a:rPr>
              <a:t>here.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Saving your Evaluation	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5" y="1495275"/>
            <a:ext cx="7220310" cy="231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255" y="4033173"/>
            <a:ext cx="759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As the evaluator it may take time to complete each evaluation.  The evaluation can be saved at any time.  Simply click the “Save evaluation” button at the bottom of the screen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Signature Agreement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2110"/>
            <a:ext cx="8229600" cy="262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1872" y="3985404"/>
            <a:ext cx="7246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Once the evaluation if filled out, the Evaluator will need to electronically sign the form.  Simply: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ead the disclaimer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Check off “I Accept”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Type in your e-mail address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Click “Submit”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Optional “Reviewer”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325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Division’s are encouraged to have a designated “Reviewer” (normally a higher level Manager/Supervisor) who will review the Evaluation. 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If a “Reviewer” is designated in the system, once the Evaluator signs the form, the Reviewer will be notified via e-mail that the evaluation is ready for review. 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The Review will review the form.  If he or she agrees or disagrees, he/she must e-mail the evaluator the comments.  The Reviewer can not modify the evaluation.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After receiving feedback from the Reviewer, the evaluator can chose to make any additional revisions to the evaluation before meeting with the employee.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Employee Review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8" y="1417638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Once the evaluation is complete, the Supervisor/Manager, should set up a meeting with the employee to discuss the evaluation.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The employee will have an opportunity to ask questions and provide comments.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If the employee disagrees with the evaluation, the Supervisor/Manager can remind the employee that once the evaluation is released, he/she will have an opportunity to upload his/her rebuttal.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The Supervisor/Manager may consider additional changes to the evaluation based on the discussion.  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6870700" cy="990600"/>
          </a:xfrm>
        </p:spPr>
        <p:txBody>
          <a:bodyPr/>
          <a:lstStyle/>
          <a:p>
            <a:pPr algn="l"/>
            <a:r>
              <a:rPr lang="en-US" altLang="en-US" sz="4000" b="1" dirty="0" smtClean="0">
                <a:solidFill>
                  <a:srgbClr val="000000"/>
                </a:solidFill>
              </a:rPr>
              <a:t>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57300"/>
            <a:ext cx="7905750" cy="4800600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en-US" altLang="en-US" sz="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Several years ago, the District rolled out an online version of the Classified Performance Evaluation process.  This online system now incorporates the Food Services Division specific evaluation.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Food Services now requires that all FSD employees </a:t>
            </a:r>
            <a:r>
              <a:rPr lang="en-US" sz="2800" dirty="0" smtClean="0">
                <a:solidFill>
                  <a:srgbClr val="000000"/>
                </a:solidFill>
              </a:rPr>
              <a:t>be </a:t>
            </a:r>
            <a:r>
              <a:rPr lang="en-US" sz="2800" dirty="0" smtClean="0">
                <a:solidFill>
                  <a:srgbClr val="000000"/>
                </a:solidFill>
              </a:rPr>
              <a:t>evaluated utilizing the online Evaluation System.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Releasing the Evaluation to the Employee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992" y="3631721"/>
            <a:ext cx="7970808" cy="22615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evaluator must “Release” the evaluation to the employee before he/she can log in and access the form.  The “Release evaluation to Employee” function is on the top of the screen.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68" y="1547034"/>
            <a:ext cx="6784855" cy="198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Release the Evaluation to the Employee cont.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3120" t="8730" r="34022" b="68285"/>
          <a:stretch/>
        </p:blipFill>
        <p:spPr bwMode="auto">
          <a:xfrm>
            <a:off x="1394936" y="3239701"/>
            <a:ext cx="6009071" cy="2627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5537" y="1670710"/>
            <a:ext cx="6978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Once you select “Release evaluation to the employee,” the below screen appears.  Click to check off the box and then hit “Submit.”  The employee will now be contacted via e-mail that they can log in to view their evaluation</a:t>
            </a:r>
            <a:r>
              <a:rPr lang="en-US" dirty="0" smtClean="0">
                <a:solidFill>
                  <a:srgbClr val="000000"/>
                </a:solidFill>
              </a:rPr>
              <a:t>.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Employee’s Role in the Evaluation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25" y="1234407"/>
            <a:ext cx="6840747" cy="34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8302" y="4882551"/>
            <a:ext cx="665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employee will login using his her Single Sign-On Username and Password.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Employee’s Role cont.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0" y="2935886"/>
            <a:ext cx="8229600" cy="279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101" y="1434890"/>
            <a:ext cx="7944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The employee will need to click on “My Evaluation” to review his/her released evaluation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Employee’s Role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The employee should take the time to review his or her evaluation. In the section “Classification of Position, he/she will need to indicate “Yes” or “No” noting whether he or she is working within </a:t>
            </a:r>
            <a:r>
              <a:rPr lang="en-US" sz="2800" dirty="0">
                <a:solidFill>
                  <a:srgbClr val="000000"/>
                </a:solidFill>
              </a:rPr>
              <a:t>job classification.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8" y="3714469"/>
            <a:ext cx="7875917" cy="127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8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Employee’s Role cont.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7" y="4263343"/>
            <a:ext cx="8229600" cy="13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1267" y="1417637"/>
            <a:ext cx="70477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Employees will also have an opportunity to attach files and may </a:t>
            </a:r>
            <a:r>
              <a:rPr lang="en-US" sz="2000" dirty="0">
                <a:solidFill>
                  <a:srgbClr val="000000"/>
                </a:solidFill>
              </a:rPr>
              <a:t>attach up to 5 files (2 MB each) to the evaluation. To attach a file: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Click on Browse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Select the file and click “Open”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Click “Upload Document(s</a:t>
            </a:r>
            <a:r>
              <a:rPr lang="en-US" sz="2000" dirty="0" smtClean="0">
                <a:solidFill>
                  <a:srgbClr val="000000"/>
                </a:solidFill>
              </a:rPr>
              <a:t>)”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In this area, employees may upload their rebuttal if they do not agree with the contents of the evaluation.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Employee Role Cont.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5018"/>
            <a:ext cx="8229600" cy="9416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The employee may also add comments to the comment box above the Electronic Signature Agreement.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6158"/>
            <a:ext cx="7643004" cy="222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Employee Role Cont.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61" y="3734935"/>
            <a:ext cx="6369260" cy="256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924" y="1235877"/>
            <a:ext cx="7912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At the bottom of the evaluation, the employee is required to electronically sign the form acknowledging that he/she reviewed the form.  The employee will need to check off the “I Accept” box and type in his/her email before clicking on “I Acknowledge.”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Note: Clicking “I Acknowledge,” does not mean the employee agrees with the contents of the evaluation.  The evaluator will then receive an e-mail confirmation.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Recap: Evaluation Process Steps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58" y="127978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Complete the evaluation based on personal observations.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>
                <a:solidFill>
                  <a:srgbClr val="000000"/>
                </a:solidFill>
              </a:rPr>
              <a:t>Optional</a:t>
            </a:r>
            <a:r>
              <a:rPr lang="en-US" sz="2200" dirty="0" smtClean="0">
                <a:solidFill>
                  <a:srgbClr val="000000"/>
                </a:solidFill>
              </a:rPr>
              <a:t>: Allow the “Reviewer” to review and provide feedback.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Once the evaluation is complete, review the evaluation with the employee and provide him/her an opportunity to respond.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After the conversation, make modification to the evaluation (if needed), and then sign and release the evaluation.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The employee will the receive an e-mail indicating he/she can now access his/her evaluation.  </a:t>
            </a:r>
            <a:endParaRPr lang="en-US" sz="22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The employee can upload his/her rebuttal if needed.  The employee will then sign off acknowledgment of receiving the form.  The evaluator will receive an e-mail of acknowledgement.  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References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615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Online Performance Evaluation: Supervisor’s Role Job Aide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Café LA website-&gt; HR page-&gt;Performance Evaluation -&gt; Supervisor’s Role Job Aide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Online Performance Evaluation: Employee’s Role Job Aide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Café LA website-&gt; HR page-&gt;Performance </a:t>
            </a:r>
            <a:r>
              <a:rPr lang="en-US" sz="2400" dirty="0" smtClean="0">
                <a:solidFill>
                  <a:srgbClr val="000000"/>
                </a:solidFill>
              </a:rPr>
              <a:t>Evaluation-&gt; Employee’s Role Job Aide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Power Point Training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Café LA website-&gt; HR page-&gt;Performance Evaluation-&gt; </a:t>
            </a:r>
            <a:r>
              <a:rPr lang="en-US" sz="2400" dirty="0" smtClean="0">
                <a:solidFill>
                  <a:srgbClr val="000000"/>
                </a:solidFill>
              </a:rPr>
              <a:t>Online Performance Evaluation Training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600075" y="1152525"/>
            <a:ext cx="8077200" cy="4438650"/>
          </a:xfrm>
        </p:spPr>
        <p:txBody>
          <a:bodyPr/>
          <a:lstStyle/>
          <a:p>
            <a:pPr marL="0" indent="0">
              <a:buNone/>
            </a:pPr>
            <a:endParaRPr lang="en-US" altLang="en-US" sz="3600" dirty="0" smtClean="0"/>
          </a:p>
          <a:p>
            <a:endParaRPr lang="en-US" alt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85725"/>
            <a:ext cx="7023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ea typeface="+mj-ea"/>
                <a:cs typeface="+mj-cs"/>
              </a:rPr>
              <a:t>Goal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349" y="1152525"/>
            <a:ext cx="80867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goal of this training is to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Review the steps of the Performance Evaluation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Explain the Evaluator’s role and how to use the new online system.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Explain how the employee will review and accept his/her evaluation.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9125" y="3065462"/>
            <a:ext cx="7772400" cy="147002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For assistance, please </a:t>
            </a:r>
            <a:r>
              <a:rPr lang="en-US" altLang="en-US" dirty="0">
                <a:solidFill>
                  <a:srgbClr val="000000"/>
                </a:solidFill>
              </a:rPr>
              <a:t>call</a:t>
            </a:r>
            <a:r>
              <a:rPr lang="en-US" altLang="en-US" dirty="0" smtClean="0">
                <a:solidFill>
                  <a:srgbClr val="000000"/>
                </a:solidFill>
              </a:rPr>
              <a:t>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213-241-6714</a:t>
            </a: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/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sz="2800" dirty="0" smtClean="0">
                <a:solidFill>
                  <a:srgbClr val="000000"/>
                </a:solidFill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</a:rPr>
            </a:br>
            <a:endParaRPr lang="en-US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400576" y="5681551"/>
            <a:ext cx="6553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LAUSD Food Services Division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Nourishing Children to Achieve Excellence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546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16" y="3886200"/>
            <a:ext cx="5645888" cy="1096926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000000"/>
                </a:solidFill>
              </a:rPr>
              <a:t>Thank you!</a:t>
            </a: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400576" y="5681551"/>
            <a:ext cx="6553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LAUSD Food Services Division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Nourishing Children to Achieve Excellence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043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Performance Evaluation Forms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8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Please note </a:t>
            </a:r>
            <a:r>
              <a:rPr lang="en-US" sz="2800" dirty="0" smtClean="0">
                <a:solidFill>
                  <a:srgbClr val="000000"/>
                </a:solidFill>
              </a:rPr>
              <a:t>there are several </a:t>
            </a:r>
            <a:r>
              <a:rPr lang="en-US" sz="2800" dirty="0">
                <a:solidFill>
                  <a:srgbClr val="000000"/>
                </a:solidFill>
              </a:rPr>
              <a:t>Evaluation Forms: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Performance Evaluation for Permanent </a:t>
            </a:r>
            <a:r>
              <a:rPr lang="en-US" sz="2800" dirty="0" smtClean="0">
                <a:solidFill>
                  <a:srgbClr val="000000"/>
                </a:solidFill>
              </a:rPr>
              <a:t>Classified: FSW I and II/Sr. FSW (hourly)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Performance Evaluation for Permanent Classified: FSM I-VII/NNC staff (hourly)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Performance Evaluation for Permanent Classified Administrator (salaried)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NOTE: These </a:t>
            </a:r>
            <a:r>
              <a:rPr lang="en-US" sz="2800" dirty="0">
                <a:solidFill>
                  <a:srgbClr val="000000"/>
                </a:solidFill>
              </a:rPr>
              <a:t>forms are assigned to employees automatically based on their current position in the district.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Logging in to the System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8913" t="11335" r="18890" b="38982"/>
          <a:stretch/>
        </p:blipFill>
        <p:spPr bwMode="auto">
          <a:xfrm>
            <a:off x="457200" y="2010284"/>
            <a:ext cx="8016705" cy="3425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4096" y="5655136"/>
            <a:ext cx="684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Login using your Single Sign-on username and password.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5227" y="1564021"/>
            <a:ext cx="365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 to: </a:t>
            </a:r>
            <a:r>
              <a:rPr lang="en-US" u="sng" dirty="0">
                <a:hlinkClick r:id="rId3"/>
              </a:rPr>
              <a:t>https://myapps.lausd.net/eval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Evaluation Landing Page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785" y="4347713"/>
            <a:ext cx="6944265" cy="174394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Once you are on the landing page, your session will be 60 min.  Please select “Evaluations Assigned to Me” to access the evaluations assigned to you.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84" y="1454142"/>
            <a:ext cx="7182172" cy="27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Evaluations Assigned to 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23" y="4304581"/>
            <a:ext cx="8350370" cy="17353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Under Evaluations </a:t>
            </a:r>
            <a:r>
              <a:rPr lang="en-US" dirty="0" smtClean="0">
                <a:solidFill>
                  <a:srgbClr val="000000"/>
                </a:solidFill>
              </a:rPr>
              <a:t>Assigned to Me, </a:t>
            </a:r>
            <a:r>
              <a:rPr lang="en-US" dirty="0" smtClean="0">
                <a:solidFill>
                  <a:srgbClr val="000000"/>
                </a:solidFill>
              </a:rPr>
              <a:t>you will see a list of employees that report to you.  Click on “Annual” to begin the evaluation for each employee.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12" y="1289649"/>
            <a:ext cx="6912454" cy="29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55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Employee Evaluation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2309" y="4589252"/>
            <a:ext cx="8238227" cy="13298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“View Instructions”- A standard guide instructing the evaluator on how to fill out the evaluation.  Print if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“Other Evaluations”- Allows the evaluator to see prior completed evaluations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“Exempt Employee”- Click here to indicate why an employee is exempt from being evaluated. Ex: Worker out on leave, temp status, etc.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9" y="1130061"/>
            <a:ext cx="7709464" cy="334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Employee Evaluation Cont.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4077"/>
            <a:ext cx="8229600" cy="26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355" y="4968815"/>
            <a:ext cx="722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Select the date range of the evaluation.  It should be for this school year.  From: July 1, 2017 (or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day after your last evaluation period for the employee) To: (date you are filling out the evaluation).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Cafe LA Presentation template">
  <a:themeElements>
    <a:clrScheme name="Cafe LA">
      <a:dk1>
        <a:srgbClr val="008000"/>
      </a:dk1>
      <a:lt1>
        <a:sysClr val="window" lastClr="FFFFFF"/>
      </a:lt1>
      <a:dk2>
        <a:srgbClr val="1F497D"/>
      </a:dk2>
      <a:lt2>
        <a:srgbClr val="FFCC66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2014 Cafe LA Presentation template">
  <a:themeElements>
    <a:clrScheme name="Cafe LA">
      <a:dk1>
        <a:srgbClr val="008000"/>
      </a:dk1>
      <a:lt1>
        <a:sysClr val="window" lastClr="FFFFFF"/>
      </a:lt1>
      <a:dk2>
        <a:srgbClr val="1F497D"/>
      </a:dk2>
      <a:lt2>
        <a:srgbClr val="FFCC66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2014 Cafe LA Presentation template">
  <a:themeElements>
    <a:clrScheme name="Cafe LA">
      <a:dk1>
        <a:srgbClr val="008000"/>
      </a:dk1>
      <a:lt1>
        <a:sysClr val="window" lastClr="FFFFFF"/>
      </a:lt1>
      <a:dk2>
        <a:srgbClr val="1F497D"/>
      </a:dk2>
      <a:lt2>
        <a:srgbClr val="FFCC66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Cafe LA Presentation template</Template>
  <TotalTime>7589</TotalTime>
  <Words>1743</Words>
  <Application>Microsoft Office PowerPoint</Application>
  <PresentationFormat>On-screen Show (4:3)</PresentationFormat>
  <Paragraphs>149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2014 Cafe LA Presentation template</vt:lpstr>
      <vt:lpstr>1_2014 Cafe LA Presentation template</vt:lpstr>
      <vt:lpstr>2_2014 Cafe LA Presentation template</vt:lpstr>
      <vt:lpstr>PowerPoint Presentation</vt:lpstr>
      <vt:lpstr>Overview</vt:lpstr>
      <vt:lpstr>PowerPoint Presentation</vt:lpstr>
      <vt:lpstr>Performance Evaluation Forms</vt:lpstr>
      <vt:lpstr>Logging in to the System</vt:lpstr>
      <vt:lpstr>Evaluation Landing Page</vt:lpstr>
      <vt:lpstr>Evaluations Assigned to Me</vt:lpstr>
      <vt:lpstr>Employee Evaluation</vt:lpstr>
      <vt:lpstr>Employee Evaluation Cont.</vt:lpstr>
      <vt:lpstr>Employee Evaluation: Attendance Section</vt:lpstr>
      <vt:lpstr>Employee Evaluation Cont.</vt:lpstr>
      <vt:lpstr>“Below Standards”</vt:lpstr>
      <vt:lpstr>“Below Standards” cont.</vt:lpstr>
      <vt:lpstr>Classification of Position</vt:lpstr>
      <vt:lpstr>Attachments</vt:lpstr>
      <vt:lpstr>Saving your Evaluation </vt:lpstr>
      <vt:lpstr>Signature Agreement</vt:lpstr>
      <vt:lpstr>Optional “Reviewer”</vt:lpstr>
      <vt:lpstr>Employee Review</vt:lpstr>
      <vt:lpstr>Releasing the Evaluation to the Employee</vt:lpstr>
      <vt:lpstr>Release the Evaluation to the Employee cont.</vt:lpstr>
      <vt:lpstr>Employee’s Role in the Evaluation</vt:lpstr>
      <vt:lpstr>Employee’s Role cont.</vt:lpstr>
      <vt:lpstr>Employee’s Role cont.</vt:lpstr>
      <vt:lpstr>Employee’s Role cont.</vt:lpstr>
      <vt:lpstr>Employee Role Cont.</vt:lpstr>
      <vt:lpstr>Employee Role Cont.</vt:lpstr>
      <vt:lpstr>Recap: Evaluation Process Steps</vt:lpstr>
      <vt:lpstr>References</vt:lpstr>
      <vt:lpstr>For assistance, please call: 213-241-6714   </vt:lpstr>
      <vt:lpstr>Questions?</vt:lpstr>
    </vt:vector>
  </TitlesOfParts>
  <Company>LAUSD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LAUSD</dc:creator>
  <cp:lastModifiedBy>Windows 7 pro X64</cp:lastModifiedBy>
  <cp:revision>178</cp:revision>
  <cp:lastPrinted>2017-12-04T18:55:09Z</cp:lastPrinted>
  <dcterms:created xsi:type="dcterms:W3CDTF">2014-05-05T14:23:24Z</dcterms:created>
  <dcterms:modified xsi:type="dcterms:W3CDTF">2018-03-27T22:52:54Z</dcterms:modified>
</cp:coreProperties>
</file>